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52"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5586B75A-687E-405C-8A0B-8D00578BA2C3}" type="datetimeFigureOut">
              <a:rPr lang="en-US" smtClean="0"/>
              <a:pPr/>
              <a:t>2/22/2023</a:t>
            </a:fld>
            <a:endParaRPr lang="en-US" dirty="0"/>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n-US" dirty="0"/>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006303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F4E5243-F52A-4D37-9694-EB26C6C31910}" type="datetimeFigureOut">
              <a:rPr lang="en-US" smtClean="0"/>
              <a:t>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502324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A77B6E1-634A-48DC-9E8B-D894023267EF}" type="datetimeFigureOut">
              <a:rPr lang="en-US" smtClean="0"/>
              <a:t>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172281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B2D3E9E-A95C-48F2-B4BF-A71542E0BE9A}" type="datetimeFigureOut">
              <a:rPr lang="en-US" smtClean="0"/>
              <a:t>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20669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586B75A-687E-405C-8A0B-8D00578BA2C3}" type="datetimeFigureOut">
              <a:rPr lang="en-US" smtClean="0"/>
              <a:pPr/>
              <a:t>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1110788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F12952B5-7A2F-4CC8-B7CE-9234E21C2837}" type="datetimeFigureOut">
              <a:rPr lang="en-US" smtClean="0"/>
              <a:t>2/22/2023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676333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CE1DA07A-9201-4B4B-BAF2-015AFA30F520}" type="datetimeFigureOut">
              <a:rPr lang="en-US" smtClean="0"/>
              <a:t>2/22/2023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8515605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73D7E00A-486F-4252-8B1D-E32645521F49}" type="datetimeFigureOut">
              <a:rPr lang="en-US" smtClean="0"/>
              <a:t>2/22/2023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276315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DF5F92-E675-4B36-9A60-69A962A68675}" type="datetimeFigureOut">
              <a:rPr lang="en-US" smtClean="0"/>
              <a:t>2/22/2023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555906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ru-RU" smtClean="0"/>
              <a:t>Образец текста</a:t>
            </a:r>
          </a:p>
        </p:txBody>
      </p:sp>
      <p:sp>
        <p:nvSpPr>
          <p:cNvPr id="5" name="Date Placeholder 4"/>
          <p:cNvSpPr>
            <a:spLocks noGrp="1"/>
          </p:cNvSpPr>
          <p:nvPr>
            <p:ph type="dt" sz="half" idx="10"/>
          </p:nvPr>
        </p:nvSpPr>
        <p:spPr/>
        <p:txBody>
          <a:bodyPr/>
          <a:lstStyle/>
          <a:p>
            <a:fld id="{AF6E2C9B-5FA2-460D-9BE7-B0812FC2A6FF}" type="datetimeFigureOut">
              <a:rPr lang="en-US" smtClean="0"/>
              <a:t>2/22/2023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3995321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5586B75A-687E-405C-8A0B-8D00578BA2C3}" type="datetimeFigureOut">
              <a:rPr lang="en-US" smtClean="0"/>
              <a:pPr/>
              <a:t>2/22/2023</a:t>
            </a:fld>
            <a:endParaRPr lang="en-US" dirty="0"/>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US" dirty="0"/>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979602782"/>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5586B75A-687E-405C-8A0B-8D00578BA2C3}" type="datetimeFigureOut">
              <a:rPr lang="en-US" smtClean="0"/>
              <a:pPr/>
              <a:t>2/22/2023</a:t>
            </a:fld>
            <a:endParaRPr lang="en-US" dirty="0"/>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US" dirty="0"/>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330197163"/>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sldNum="0" hdr="0" ftr="0" dt="0"/>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2101200" y="793403"/>
            <a:ext cx="7393577" cy="2971581"/>
          </a:xfrm>
          <a:prstGeom prst="rect">
            <a:avLst/>
          </a:prstGeom>
        </p:spPr>
      </p:pic>
      <p:pic>
        <p:nvPicPr>
          <p:cNvPr id="5" name="Рисунок 4"/>
          <p:cNvPicPr>
            <a:picLocks noChangeAspect="1"/>
          </p:cNvPicPr>
          <p:nvPr/>
        </p:nvPicPr>
        <p:blipFill rotWithShape="1">
          <a:blip r:embed="rId3"/>
          <a:srcRect l="12857" t="25674" r="11814" b="16985"/>
          <a:stretch/>
        </p:blipFill>
        <p:spPr>
          <a:xfrm>
            <a:off x="4558937" y="50335"/>
            <a:ext cx="2534195" cy="1486136"/>
          </a:xfrm>
          <a:prstGeom prst="rect">
            <a:avLst/>
          </a:prstGeom>
        </p:spPr>
      </p:pic>
      <p:pic>
        <p:nvPicPr>
          <p:cNvPr id="6" name="Рисунок 5"/>
          <p:cNvPicPr>
            <a:picLocks noChangeAspect="1"/>
          </p:cNvPicPr>
          <p:nvPr/>
        </p:nvPicPr>
        <p:blipFill rotWithShape="1">
          <a:blip r:embed="rId4"/>
          <a:srcRect l="8193" t="23627" r="9876" b="18706"/>
          <a:stretch/>
        </p:blipFill>
        <p:spPr>
          <a:xfrm>
            <a:off x="3312908" y="3905794"/>
            <a:ext cx="5026252" cy="2782389"/>
          </a:xfrm>
          <a:prstGeom prst="rect">
            <a:avLst/>
          </a:prstGeom>
        </p:spPr>
      </p:pic>
    </p:spTree>
    <p:extLst>
      <p:ext uri="{BB962C8B-B14F-4D97-AF65-F5344CB8AC3E}">
        <p14:creationId xmlns:p14="http://schemas.microsoft.com/office/powerpoint/2010/main" val="21101316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5" name="Заголовок 4"/>
          <p:cNvSpPr>
            <a:spLocks noGrp="1"/>
          </p:cNvSpPr>
          <p:nvPr>
            <p:ph type="title"/>
          </p:nvPr>
        </p:nvSpPr>
        <p:spPr>
          <a:xfrm rot="10800000" flipV="1">
            <a:off x="2651760" y="326571"/>
            <a:ext cx="9318098" cy="3734907"/>
          </a:xfrm>
        </p:spPr>
        <p:txBody>
          <a:bodyPr>
            <a:noAutofit/>
          </a:bodyPr>
          <a:lstStyle/>
          <a:p>
            <a:pPr algn="ctr"/>
            <a:r>
              <a:rPr lang="tt-RU" sz="2400" dirty="0" smtClean="0">
                <a:solidFill>
                  <a:schemeClr val="tx1"/>
                </a:solidFill>
                <a:latin typeface="Times New Roman" panose="02020603050405020304" pitchFamily="18" charset="0"/>
                <a:cs typeface="Times New Roman" panose="02020603050405020304" pitchFamily="18" charset="0"/>
              </a:rPr>
              <a:t>Беренче </a:t>
            </a:r>
            <a:r>
              <a:rPr lang="tt-RU" sz="2400" dirty="0">
                <a:solidFill>
                  <a:schemeClr val="tx1"/>
                </a:solidFill>
                <a:latin typeface="Times New Roman" panose="02020603050405020304" pitchFamily="18" charset="0"/>
                <a:cs typeface="Times New Roman" panose="02020603050405020304" pitchFamily="18" charset="0"/>
              </a:rPr>
              <a:t>балалар бакчалары Германиядә барлыкка </a:t>
            </a:r>
            <a:r>
              <a:rPr lang="tt-RU" sz="2400" dirty="0" smtClean="0">
                <a:solidFill>
                  <a:schemeClr val="tx1"/>
                </a:solidFill>
                <a:latin typeface="Times New Roman" panose="02020603050405020304" pitchFamily="18" charset="0"/>
                <a:cs typeface="Times New Roman" panose="02020603050405020304" pitchFamily="18" charset="0"/>
              </a:rPr>
              <a:t>килде </a:t>
            </a:r>
            <a:r>
              <a:rPr lang="tt-RU" sz="2400" dirty="0">
                <a:solidFill>
                  <a:schemeClr val="tx1"/>
                </a:solidFill>
                <a:latin typeface="Times New Roman" panose="02020603050405020304" pitchFamily="18" charset="0"/>
                <a:cs typeface="Times New Roman" panose="02020603050405020304" pitchFamily="18" charset="0"/>
              </a:rPr>
              <a:t>(ә анда алар исемнәре </a:t>
            </a:r>
            <a:r>
              <a:rPr lang="tt-RU" sz="2400" dirty="0" smtClean="0">
                <a:solidFill>
                  <a:schemeClr val="tx1"/>
                </a:solidFill>
                <a:latin typeface="Times New Roman" panose="02020603050405020304" pitchFamily="18" charset="0"/>
                <a:cs typeface="Times New Roman" panose="02020603050405020304" pitchFamily="18" charset="0"/>
              </a:rPr>
              <a:t>әйтелми, </a:t>
            </a:r>
            <a:r>
              <a:rPr lang="tt-RU" sz="2400" dirty="0">
                <a:solidFill>
                  <a:schemeClr val="tx1"/>
                </a:solidFill>
                <a:latin typeface="Times New Roman" panose="02020603050405020304" pitchFamily="18" charset="0"/>
                <a:cs typeface="Times New Roman" panose="02020603050405020304" pitchFamily="18" charset="0"/>
              </a:rPr>
              <a:t>kindergarten-балалар бакчасы</a:t>
            </a:r>
            <a:r>
              <a:rPr lang="tt-RU" sz="2400" dirty="0" smtClean="0">
                <a:solidFill>
                  <a:schemeClr val="tx1"/>
                </a:solidFill>
                <a:latin typeface="Times New Roman" panose="02020603050405020304" pitchFamily="18" charset="0"/>
                <a:cs typeface="Times New Roman" panose="02020603050405020304" pitchFamily="18" charset="0"/>
              </a:rPr>
              <a:t>). Аны </a:t>
            </a:r>
            <a:r>
              <a:rPr lang="tt-RU" sz="2400" dirty="0">
                <a:solidFill>
                  <a:schemeClr val="tx1"/>
                </a:solidFill>
                <a:latin typeface="Times New Roman" panose="02020603050405020304" pitchFamily="18" charset="0"/>
                <a:cs typeface="Times New Roman" panose="02020603050405020304" pitchFamily="18" charset="0"/>
              </a:rPr>
              <a:t>булдыру өстендә эшчәнлек алып барган шәһес  Фридрих Фребель була. </a:t>
            </a:r>
            <a:r>
              <a:rPr lang="tt-RU" sz="2400" dirty="0" smtClean="0">
                <a:solidFill>
                  <a:schemeClr val="tx1"/>
                </a:solidFill>
                <a:latin typeface="Times New Roman" panose="02020603050405020304" pitchFamily="18" charset="0"/>
                <a:cs typeface="Times New Roman" panose="02020603050405020304" pitchFamily="18" charset="0"/>
              </a:rPr>
              <a:t>Ул </a:t>
            </a:r>
            <a:r>
              <a:rPr lang="tt-RU" sz="2400" dirty="0">
                <a:solidFill>
                  <a:schemeClr val="tx1"/>
                </a:solidFill>
                <a:latin typeface="Times New Roman" panose="02020603050405020304" pitchFamily="18" charset="0"/>
                <a:cs typeface="Times New Roman" panose="02020603050405020304" pitchFamily="18" charset="0"/>
              </a:rPr>
              <a:t>вакытта ул зур эш тәҗрибәсе һәм тупланган идеяләр запасы булган танылган педагог була. Аларны тормышка ашыру өчен ул балаларны күмәк тәрбияләү буенча шундый ук лаборатория булдырырга булган. XIX гасырның 40 нчы елларында кечкенә генә Цорбих шәһәрендә </a:t>
            </a:r>
            <a:r>
              <a:rPr lang="tt-RU" sz="2400" dirty="0" smtClean="0">
                <a:solidFill>
                  <a:schemeClr val="tx1"/>
                </a:solidFill>
                <a:latin typeface="Times New Roman" panose="02020603050405020304" pitchFamily="18" charset="0"/>
                <a:cs typeface="Times New Roman" panose="02020603050405020304" pitchFamily="18" charset="0"/>
              </a:rPr>
              <a:t>“Балаларны </a:t>
            </a:r>
            <a:r>
              <a:rPr lang="tt-RU" sz="2400" dirty="0">
                <a:solidFill>
                  <a:schemeClr val="tx1"/>
                </a:solidFill>
                <a:latin typeface="Times New Roman" panose="02020603050405020304" pitchFamily="18" charset="0"/>
                <a:cs typeface="Times New Roman" panose="02020603050405020304" pitchFamily="18" charset="0"/>
              </a:rPr>
              <a:t>карау буенча беренче учреждение" ачыла. Ул элеккеге "сарай бакчасы янында" кунакханәсендә урнашкан. Балалар белән юл тотканда  шәһәрлеләр: </a:t>
            </a:r>
            <a:r>
              <a:rPr lang="tt-RU" sz="2400" dirty="0" smtClean="0">
                <a:solidFill>
                  <a:schemeClr val="tx1"/>
                </a:solidFill>
                <a:latin typeface="Times New Roman" panose="02020603050405020304" pitchFamily="18" charset="0"/>
                <a:cs typeface="Times New Roman" panose="02020603050405020304" pitchFamily="18" charset="0"/>
              </a:rPr>
              <a:t>«Без </a:t>
            </a:r>
            <a:r>
              <a:rPr lang="tt-RU" sz="2400" dirty="0">
                <a:solidFill>
                  <a:schemeClr val="tx1"/>
                </a:solidFill>
                <a:latin typeface="Times New Roman" panose="02020603050405020304" pitchFamily="18" charset="0"/>
                <a:cs typeface="Times New Roman" panose="02020603050405020304" pitchFamily="18" charset="0"/>
              </a:rPr>
              <a:t>бакчага барабыз», - диделәр. Менә шуннан әлеге исем китте дә инде. </a:t>
            </a:r>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endParaRPr lang="ru-RU" sz="2400" dirty="0">
              <a:solidFill>
                <a:schemeClr val="tx1"/>
              </a:solidFill>
              <a:latin typeface="Times New Roman" panose="02020603050405020304" pitchFamily="18" charset="0"/>
              <a:cs typeface="Times New Roman" panose="02020603050405020304" pitchFamily="18" charset="0"/>
            </a:endParaRPr>
          </a:p>
        </p:txBody>
      </p:sp>
      <p:pic>
        <p:nvPicPr>
          <p:cNvPr id="16" name="Объект 15"/>
          <p:cNvPicPr>
            <a:picLocks noGrp="1" noChangeAspect="1"/>
          </p:cNvPicPr>
          <p:nvPr>
            <p:ph idx="1"/>
          </p:nvPr>
        </p:nvPicPr>
        <p:blipFill>
          <a:blip r:embed="rId2"/>
          <a:stretch>
            <a:fillRect/>
          </a:stretch>
        </p:blipFill>
        <p:spPr>
          <a:xfrm>
            <a:off x="5397913" y="3593156"/>
            <a:ext cx="2303564" cy="3134216"/>
          </a:xfrm>
          <a:prstGeom prst="rect">
            <a:avLst/>
          </a:prstGeom>
        </p:spPr>
      </p:pic>
      <p:pic>
        <p:nvPicPr>
          <p:cNvPr id="12" name="Рисунок 11"/>
          <p:cNvPicPr>
            <a:picLocks noChangeAspect="1"/>
          </p:cNvPicPr>
          <p:nvPr/>
        </p:nvPicPr>
        <p:blipFill>
          <a:blip r:embed="rId3"/>
          <a:stretch>
            <a:fillRect/>
          </a:stretch>
        </p:blipFill>
        <p:spPr>
          <a:xfrm>
            <a:off x="554650" y="514047"/>
            <a:ext cx="1798806" cy="1414766"/>
          </a:xfrm>
          <a:prstGeom prst="rect">
            <a:avLst/>
          </a:prstGeom>
        </p:spPr>
      </p:pic>
    </p:spTree>
    <p:extLst>
      <p:ext uri="{BB962C8B-B14F-4D97-AF65-F5344CB8AC3E}">
        <p14:creationId xmlns:p14="http://schemas.microsoft.com/office/powerpoint/2010/main" val="38821453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stretch>
            <a:fillRect/>
          </a:stretch>
        </p:blipFill>
        <p:spPr>
          <a:xfrm>
            <a:off x="401106" y="300389"/>
            <a:ext cx="2389339" cy="1879074"/>
          </a:xfrm>
          <a:prstGeom prst="rect">
            <a:avLst/>
          </a:prstGeom>
        </p:spPr>
      </p:pic>
      <p:sp>
        <p:nvSpPr>
          <p:cNvPr id="6" name="Прямоугольник 5"/>
          <p:cNvSpPr/>
          <p:nvPr/>
        </p:nvSpPr>
        <p:spPr>
          <a:xfrm>
            <a:off x="2965269" y="548583"/>
            <a:ext cx="8752114" cy="5281574"/>
          </a:xfrm>
          <a:prstGeom prst="rect">
            <a:avLst/>
          </a:prstGeom>
        </p:spPr>
        <p:txBody>
          <a:bodyPr wrap="square">
            <a:spAutoFit/>
          </a:bodyPr>
          <a:lstStyle/>
          <a:p>
            <a:pPr>
              <a:lnSpc>
                <a:spcPct val="115000"/>
              </a:lnSpc>
              <a:spcAft>
                <a:spcPts val="1000"/>
              </a:spcAft>
            </a:pPr>
            <a:r>
              <a:rPr lang="tt-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«Күпмедер вакыттан соң Фребель тәҗрибәсе Россиягә дә барып җиткән: бездә беренче балалар бакчасын  төзүче 1863 елда Петербургта профессор Карл Люгебильнең хатыны булган. Шул ук вакытта бу түләүле балалар бакчасы була. Мондый мөмкинчелек белән бик бай ата-аналар файдалана алган. Анда өч яшьтән алып сигез яшькә кадәрге балаларны кабул иткәннәр, аларны педагоглар мәктәпкә әзерләгән һәм аларның сәләтләрен үстергәннәр.</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tt-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Казанда мәктәпкәчә тәрбия идеясен гамәлгә ашыруның беренче тәҗрибәсе шәхси затларның гамәлләре хисабына тормышка ашырылды, бу елларда Казан губернасында үсеп килүче Иҗтимагый-педагогик хәрәкәттә мәдәни дәрәҗәне күтәрү һәм регионда белем бирү системасын яхшырту белән бәйле мәсьәләләрне хәл итүгә иҗади якын килгән энтузиаст-шәхесләргә бүленә.  </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Казан </a:t>
            </a:r>
            <a:r>
              <a:rPr lang="ru-RU"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губернасында</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ясле</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приютлары</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беренче</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тапкыр</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1898 </a:t>
            </a:r>
            <a:r>
              <a:rPr lang="ru-RU"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елда</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авылларда</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барлыкка</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кил</a:t>
            </a:r>
            <a:r>
              <a:rPr lang="tt-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үе билгеле.</a:t>
            </a:r>
            <a:r>
              <a:rPr lang="tt-RU" sz="2000" dirty="0">
                <a:latin typeface="Calibri" panose="020F0502020204030204" pitchFamily="34" charset="0"/>
                <a:ea typeface="Calibri" panose="020F0502020204030204" pitchFamily="34" charset="0"/>
                <a:cs typeface="Times New Roman" panose="02020603050405020304" pitchFamily="18" charset="0"/>
              </a:rPr>
              <a:t> </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tt-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23458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61365" y="3837533"/>
            <a:ext cx="3240741" cy="2201590"/>
          </a:xfrm>
          <a:prstGeom prst="rect">
            <a:avLst/>
          </a:prstGeom>
        </p:spPr>
      </p:pic>
      <p:sp>
        <p:nvSpPr>
          <p:cNvPr id="3" name="Объект 2"/>
          <p:cNvSpPr>
            <a:spLocks noGrp="1"/>
          </p:cNvSpPr>
          <p:nvPr>
            <p:ph idx="1"/>
          </p:nvPr>
        </p:nvSpPr>
        <p:spPr>
          <a:xfrm>
            <a:off x="3402106" y="470648"/>
            <a:ext cx="8028275" cy="5307218"/>
          </a:xfrm>
        </p:spPr>
        <p:txBody>
          <a:bodyPr>
            <a:noAutofit/>
          </a:bodyPr>
          <a:lstStyle/>
          <a:p>
            <a:r>
              <a:rPr lang="tt-RU" sz="2000" dirty="0">
                <a:latin typeface="Times New Roman" panose="02020603050405020304" pitchFamily="18" charset="0"/>
                <a:cs typeface="Times New Roman" panose="02020603050405020304" pitchFamily="18" charset="0"/>
              </a:rPr>
              <a:t>Салавыч авылында беренче балалар бакчасы революциядән  соңгы елларда барлыкка килә .Ул детсад  1926 елларда хәзерге вакытта Закирова Люция яшәгән йорт урынында урнашкан була.Ул балалар бакчасында 120 ләп бала тәрбияләнә. Балалар бакчасында ике  генә хезмәткәр эшли . Төп хезмәткәрнең исеме Гарифуллина Һәдия була.Ул үзе ашарга пешерә, үзе җыештыра, үзе балаларны ашатыр өчен ашау таба, үзе аларны тәрбияли. Һәм кич балаларны алучы булмаган гаиләләрнең өйләренә кайтарып та куя.Ул чорда вакытлы оешкан хуҗалык балаларны ашату мәсәләсе иң беренчеләрдән булган.Шунлыктан авыл халкы балалар тук, карауда тора дип балалар бакчасына бирергә тырышкан. Әмма ләкин соңарак балаларны ашату бик кыен мәсәләләрнең берсенә әверелгән. Һәдия апа мин боларны ничек ашатыйм дип бу вазифадан китәргә мәҗбүр була. Гөмәр Сөнгате дигән кеше Карагандага торф чыгарырга эшчеләр туплый Һидият апа да шунда китәргә мәҗбүр була.   Бу мәглүматларны без авыл китапханәсендә күп еллар китапханәче булып эшләгән Фәния Калимуллинадан алдык. Ул уз чиратында өлкән буын кешеләреннән сөйләтеп кала.</a:t>
            </a:r>
            <a:endParaRPr lang="ru-RU" sz="2000" dirty="0">
              <a:latin typeface="Times New Roman" panose="02020603050405020304" pitchFamily="18" charset="0"/>
              <a:cs typeface="Times New Roman" panose="02020603050405020304" pitchFamily="18" charset="0"/>
            </a:endParaRPr>
          </a:p>
          <a:p>
            <a:r>
              <a:rPr lang="tt-RU" sz="2000" dirty="0">
                <a:latin typeface="Times New Roman" panose="02020603050405020304" pitchFamily="18" charset="0"/>
                <a:cs typeface="Times New Roman" panose="02020603050405020304" pitchFamily="18" charset="0"/>
              </a:rPr>
              <a:t>   Икенче агач детсад 1933 елда оештырыла. Ул колхоз концеляриясендә оештырыла. Ул бинаның ике ягы тулык ашлык , аны чистартып балалар бакчасы итеп ачылар. Мөдир итеп  Мөнәвәрә  Гыйматдинованы билгелиләр.  Ул 1914 елның 7 августныда туган. Бик оста җитәкче була.</a:t>
            </a:r>
            <a:endParaRPr lang="ru-RU" sz="2000" dirty="0">
              <a:latin typeface="Times New Roman" panose="02020603050405020304" pitchFamily="18" charset="0"/>
              <a:cs typeface="Times New Roman" panose="02020603050405020304" pitchFamily="18" charset="0"/>
            </a:endParaRPr>
          </a:p>
          <a:p>
            <a:endParaRPr lang="ru-RU" sz="2000" dirty="0"/>
          </a:p>
        </p:txBody>
      </p:sp>
      <p:pic>
        <p:nvPicPr>
          <p:cNvPr id="5" name="Рисунок 4"/>
          <p:cNvPicPr>
            <a:picLocks noChangeAspect="1"/>
          </p:cNvPicPr>
          <p:nvPr/>
        </p:nvPicPr>
        <p:blipFill>
          <a:blip r:embed="rId3"/>
          <a:stretch>
            <a:fillRect/>
          </a:stretch>
        </p:blipFill>
        <p:spPr>
          <a:xfrm>
            <a:off x="392204" y="352052"/>
            <a:ext cx="2389839" cy="1877731"/>
          </a:xfrm>
          <a:prstGeom prst="rect">
            <a:avLst/>
          </a:prstGeom>
        </p:spPr>
      </p:pic>
    </p:spTree>
    <p:extLst>
      <p:ext uri="{BB962C8B-B14F-4D97-AF65-F5344CB8AC3E}">
        <p14:creationId xmlns:p14="http://schemas.microsoft.com/office/powerpoint/2010/main" val="11635652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stretch>
            <a:fillRect/>
          </a:stretch>
        </p:blipFill>
        <p:spPr>
          <a:xfrm>
            <a:off x="2894024" y="282772"/>
            <a:ext cx="7680742" cy="4673899"/>
          </a:xfrm>
          <a:prstGeom prst="rect">
            <a:avLst/>
          </a:prstGeom>
        </p:spPr>
      </p:pic>
      <p:sp>
        <p:nvSpPr>
          <p:cNvPr id="5" name="Прямоугольник 4"/>
          <p:cNvSpPr/>
          <p:nvPr/>
        </p:nvSpPr>
        <p:spPr>
          <a:xfrm>
            <a:off x="1896036" y="4007224"/>
            <a:ext cx="8001000" cy="2578206"/>
          </a:xfrm>
          <a:prstGeom prst="rect">
            <a:avLst/>
          </a:prstGeom>
        </p:spPr>
        <p:txBody>
          <a:bodyPr wrap="square">
            <a:spAutoFit/>
          </a:bodyPr>
          <a:lstStyle/>
          <a:p>
            <a:pPr algn="ctr">
              <a:lnSpc>
                <a:spcPct val="150000"/>
              </a:lnSpc>
              <a:spcAft>
                <a:spcPts val="1000"/>
              </a:spcAft>
            </a:pPr>
            <a:endParaRPr lang="tt-RU" sz="36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50000"/>
              </a:lnSpc>
              <a:spcAft>
                <a:spcPts val="1000"/>
              </a:spcAft>
            </a:pPr>
            <a:r>
              <a:rPr lang="tt-RU" sz="32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1959 елда</a:t>
            </a:r>
          </a:p>
          <a:p>
            <a:pPr algn="ctr">
              <a:lnSpc>
                <a:spcPct val="150000"/>
              </a:lnSpc>
              <a:spcAft>
                <a:spcPts val="1000"/>
              </a:spcAft>
            </a:pPr>
            <a:r>
              <a:rPr lang="tt-RU" sz="32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tt-RU"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“Салавыч балалар бакчасы”</a:t>
            </a:r>
            <a:endParaRPr lang="ru-RU"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Рисунок 5"/>
          <p:cNvPicPr>
            <a:picLocks noChangeAspect="1"/>
          </p:cNvPicPr>
          <p:nvPr/>
        </p:nvPicPr>
        <p:blipFill>
          <a:blip r:embed="rId3"/>
          <a:stretch>
            <a:fillRect/>
          </a:stretch>
        </p:blipFill>
        <p:spPr>
          <a:xfrm>
            <a:off x="113927" y="123452"/>
            <a:ext cx="2389839" cy="1877731"/>
          </a:xfrm>
          <a:prstGeom prst="rect">
            <a:avLst/>
          </a:prstGeom>
        </p:spPr>
      </p:pic>
    </p:spTree>
    <p:extLst>
      <p:ext uri="{BB962C8B-B14F-4D97-AF65-F5344CB8AC3E}">
        <p14:creationId xmlns:p14="http://schemas.microsoft.com/office/powerpoint/2010/main" val="5408266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1116106" y="5136776"/>
            <a:ext cx="10314275" cy="641089"/>
          </a:xfrm>
        </p:spPr>
        <p:txBody>
          <a:bodyPr>
            <a:normAutofit/>
          </a:bodyPr>
          <a:lstStyle/>
          <a:p>
            <a:pPr algn="ctr"/>
            <a:r>
              <a:rPr lang="tt-RU" b="1" dirty="0">
                <a:solidFill>
                  <a:srgbClr val="FF0000"/>
                </a:solidFill>
                <a:latin typeface="Times New Roman" panose="02020603050405020304" pitchFamily="18" charset="0"/>
                <a:cs typeface="Times New Roman" panose="02020603050405020304" pitchFamily="18" charset="0"/>
              </a:rPr>
              <a:t>1964елда Салавыч балалар бакчасында эшләгән тәрбиячеләр. </a:t>
            </a:r>
            <a:endParaRPr lang="ru-RU" b="1" dirty="0">
              <a:solidFill>
                <a:srgbClr val="FF0000"/>
              </a:solidFill>
              <a:latin typeface="Times New Roman" panose="02020603050405020304" pitchFamily="18" charset="0"/>
              <a:cs typeface="Times New Roman" panose="02020603050405020304" pitchFamily="18" charset="0"/>
            </a:endParaRPr>
          </a:p>
          <a:p>
            <a:endParaRPr lang="ru-RU" b="1" dirty="0">
              <a:solidFill>
                <a:srgbClr val="FF0000"/>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3483987" y="115004"/>
            <a:ext cx="6964378" cy="4727117"/>
          </a:xfrm>
          <a:prstGeom prst="rect">
            <a:avLst/>
          </a:prstGeom>
        </p:spPr>
      </p:pic>
      <p:pic>
        <p:nvPicPr>
          <p:cNvPr id="5" name="Рисунок 4"/>
          <p:cNvPicPr>
            <a:picLocks noChangeAspect="1"/>
          </p:cNvPicPr>
          <p:nvPr/>
        </p:nvPicPr>
        <p:blipFill>
          <a:blip r:embed="rId3"/>
          <a:stretch>
            <a:fillRect/>
          </a:stretch>
        </p:blipFill>
        <p:spPr>
          <a:xfrm>
            <a:off x="412017" y="115004"/>
            <a:ext cx="2389839" cy="1877731"/>
          </a:xfrm>
          <a:prstGeom prst="rect">
            <a:avLst/>
          </a:prstGeom>
        </p:spPr>
      </p:pic>
    </p:spTree>
    <p:extLst>
      <p:ext uri="{BB962C8B-B14F-4D97-AF65-F5344CB8AC3E}">
        <p14:creationId xmlns:p14="http://schemas.microsoft.com/office/powerpoint/2010/main" val="38268291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658906" y="5311588"/>
            <a:ext cx="10771476" cy="726140"/>
          </a:xfrm>
          <a:solidFill>
            <a:schemeClr val="accent1"/>
          </a:solidFill>
        </p:spPr>
        <p:txBody>
          <a:bodyPr/>
          <a:lstStyle/>
          <a:p>
            <a:pPr algn="ctr"/>
            <a:r>
              <a:rPr lang="tt-RU" b="1" dirty="0" smtClean="0">
                <a:solidFill>
                  <a:srgbClr val="FF0000"/>
                </a:solidFill>
                <a:latin typeface="Times New Roman" panose="02020603050405020304" pitchFamily="18" charset="0"/>
                <a:cs typeface="Times New Roman" panose="02020603050405020304" pitchFamily="18" charset="0"/>
              </a:rPr>
              <a:t>1964 елда “Салавыч балалар бакчасы”нда 50 гә якын бала тәрбияләнә</a:t>
            </a:r>
            <a:r>
              <a:rPr lang="tt-RU" dirty="0" smtClean="0"/>
              <a:t>.</a:t>
            </a:r>
            <a:endParaRPr lang="ru-RU" dirty="0"/>
          </a:p>
        </p:txBody>
      </p:sp>
      <p:pic>
        <p:nvPicPr>
          <p:cNvPr id="4" name="Рисунок 3"/>
          <p:cNvPicPr>
            <a:picLocks noChangeAspect="1"/>
          </p:cNvPicPr>
          <p:nvPr/>
        </p:nvPicPr>
        <p:blipFill>
          <a:blip r:embed="rId2"/>
          <a:stretch>
            <a:fillRect/>
          </a:stretch>
        </p:blipFill>
        <p:spPr>
          <a:xfrm>
            <a:off x="367374" y="133949"/>
            <a:ext cx="2389839" cy="1877731"/>
          </a:xfrm>
          <a:prstGeom prst="rect">
            <a:avLst/>
          </a:prstGeom>
        </p:spPr>
      </p:pic>
      <p:pic>
        <p:nvPicPr>
          <p:cNvPr id="6" name="Рисунок 5"/>
          <p:cNvPicPr>
            <a:picLocks noChangeAspect="1"/>
          </p:cNvPicPr>
          <p:nvPr/>
        </p:nvPicPr>
        <p:blipFill>
          <a:blip r:embed="rId3"/>
          <a:stretch>
            <a:fillRect/>
          </a:stretch>
        </p:blipFill>
        <p:spPr>
          <a:xfrm>
            <a:off x="3711388" y="171793"/>
            <a:ext cx="6804211" cy="4803619"/>
          </a:xfrm>
          <a:prstGeom prst="rect">
            <a:avLst/>
          </a:prstGeom>
        </p:spPr>
      </p:pic>
    </p:spTree>
    <p:extLst>
      <p:ext uri="{BB962C8B-B14F-4D97-AF65-F5344CB8AC3E}">
        <p14:creationId xmlns:p14="http://schemas.microsoft.com/office/powerpoint/2010/main" val="14732478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1102659" y="5513294"/>
            <a:ext cx="10246659" cy="779930"/>
          </a:xfrm>
        </p:spPr>
        <p:txBody>
          <a:bodyPr>
            <a:normAutofit fontScale="92500"/>
          </a:bodyPr>
          <a:lstStyle/>
          <a:p>
            <a:r>
              <a:rPr lang="tt-RU" sz="3600" b="1" dirty="0" smtClean="0">
                <a:solidFill>
                  <a:srgbClr val="FF0000"/>
                </a:solidFill>
                <a:latin typeface="Times New Roman" panose="02020603050405020304" pitchFamily="18" charset="0"/>
                <a:cs typeface="Times New Roman" panose="02020603050405020304" pitchFamily="18" charset="0"/>
              </a:rPr>
              <a:t>1983 елның ноябрендә яңа балалар бакчасы ачыла</a:t>
            </a:r>
            <a:endParaRPr lang="ru-RU" sz="3600" b="1" dirty="0">
              <a:solidFill>
                <a:srgbClr val="FF0000"/>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423209" y="0"/>
            <a:ext cx="2389839" cy="1877731"/>
          </a:xfrm>
          <a:prstGeom prst="rect">
            <a:avLst/>
          </a:prstGeom>
        </p:spPr>
      </p:pic>
      <p:pic>
        <p:nvPicPr>
          <p:cNvPr id="6" name="Рисунок 5"/>
          <p:cNvPicPr>
            <a:picLocks noChangeAspect="1"/>
          </p:cNvPicPr>
          <p:nvPr/>
        </p:nvPicPr>
        <p:blipFill>
          <a:blip r:embed="rId3"/>
          <a:stretch>
            <a:fillRect/>
          </a:stretch>
        </p:blipFill>
        <p:spPr>
          <a:xfrm>
            <a:off x="3590366" y="643964"/>
            <a:ext cx="6333564" cy="4707243"/>
          </a:xfrm>
          <a:prstGeom prst="rect">
            <a:avLst/>
          </a:prstGeom>
          <a:solidFill>
            <a:schemeClr val="accent1"/>
          </a:solidFill>
        </p:spPr>
      </p:pic>
    </p:spTree>
    <p:extLst>
      <p:ext uri="{BB962C8B-B14F-4D97-AF65-F5344CB8AC3E}">
        <p14:creationId xmlns:p14="http://schemas.microsoft.com/office/powerpoint/2010/main" val="3537305257"/>
      </p:ext>
    </p:extLst>
  </p:cSld>
  <p:clrMapOvr>
    <a:masterClrMapping/>
  </p:clrMapOvr>
  <p:timing>
    <p:tnLst>
      <p:par>
        <p:cTn id="1" dur="indefinite" restart="never" nodeType="tmRoot"/>
      </p:par>
    </p:tnLst>
  </p:timing>
</p:sld>
</file>

<file path=ppt/theme/theme1.xml><?xml version="1.0" encoding="utf-8"?>
<a:theme xmlns:a="http://schemas.openxmlformats.org/drawingml/2006/main" name="Метрополия">
  <a:themeElements>
    <a:clrScheme name="Метрополия">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Метрополи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Метрополия">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docProps/app.xml><?xml version="1.0" encoding="utf-8"?>
<Properties xmlns="http://schemas.openxmlformats.org/officeDocument/2006/extended-properties" xmlns:vt="http://schemas.openxmlformats.org/officeDocument/2006/docPropsVTypes">
  <Template>TM03457491[[fn=Метрополия]]</Template>
  <TotalTime>62</TotalTime>
  <Words>466</Words>
  <Application>Microsoft Office PowerPoint</Application>
  <PresentationFormat>Широкоэкранный</PresentationFormat>
  <Paragraphs>12</Paragraphs>
  <Slides>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8</vt:i4>
      </vt:variant>
    </vt:vector>
  </HeadingPairs>
  <TitlesOfParts>
    <vt:vector size="13" baseType="lpstr">
      <vt:lpstr>Arial</vt:lpstr>
      <vt:lpstr>Calibri</vt:lpstr>
      <vt:lpstr>Calibri Light</vt:lpstr>
      <vt:lpstr>Times New Roman</vt:lpstr>
      <vt:lpstr>Метрополия</vt:lpstr>
      <vt:lpstr>Презентация PowerPoint</vt:lpstr>
      <vt:lpstr>Беренче балалар бакчалары Германиядә барлыкка килде (ә анда алар исемнәре әйтелми, kindergarten-балалар бакчасы). Аны булдыру өстендә эшчәнлек алып барган шәһес  Фридрих Фребель була. Ул вакытта ул зур эш тәҗрибәсе һәм тупланган идеяләр запасы булган танылган педагог була. Аларны тормышка ашыру өчен ул балаларны күмәк тәрбияләү буенча шундый ук лаборатория булдырырга булган. XIX гасырның 40 нчы елларында кечкенә генә Цорбих шәһәрендә “Балаларны карау буенча беренче учреждение" ачыла. Ул элеккеге "сарай бакчасы янында" кунакханәсендә урнашкан. Балалар белән юл тотканда  шәһәрлеләр: «Без бакчага барабыз», - диделәр. Менә шуннан әлеге исем китте дә инде.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HP12</dc:creator>
  <cp:lastModifiedBy>HP12</cp:lastModifiedBy>
  <cp:revision>8</cp:revision>
  <dcterms:created xsi:type="dcterms:W3CDTF">2023-02-20T11:36:21Z</dcterms:created>
  <dcterms:modified xsi:type="dcterms:W3CDTF">2023-02-22T06:25:15Z</dcterms:modified>
</cp:coreProperties>
</file>